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11090833" r:id="rId4"/>
    <p:sldId id="11090852" r:id="rId6"/>
    <p:sldId id="11090853" r:id="rId7"/>
    <p:sldId id="11090854" r:id="rId8"/>
    <p:sldId id="11090855" r:id="rId9"/>
    <p:sldId id="11090857" r:id="rId10"/>
    <p:sldId id="11090858" r:id="rId11"/>
    <p:sldId id="11090859" r:id="rId12"/>
    <p:sldId id="11090860" r:id="rId13"/>
    <p:sldId id="11090837" r:id="rId14"/>
    <p:sldId id="11088802" r:id="rId15"/>
    <p:sldId id="11090851" r:id="rId16"/>
    <p:sldId id="11090847" r:id="rId17"/>
    <p:sldId id="11090848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钱碧莲(Bilian Qian)" initials="钱碧莲(Bilian" lastIdx="1" clrIdx="0"/>
  <p:cmAuthor id="8" name="姜伟光" initials="姜" lastIdx="1" clrIdx="0"/>
  <p:cmAuthor id="1392874009" name="Pupa" initials="P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4421"/>
    <a:srgbClr val="F9F8F4"/>
    <a:srgbClr val="ECEBEA"/>
    <a:srgbClr val="AC3DDE"/>
    <a:srgbClr val="8B48EB"/>
    <a:srgbClr val="FFFE00"/>
    <a:srgbClr val="5353EA"/>
    <a:srgbClr val="32309B"/>
    <a:srgbClr val="151052"/>
    <a:srgbClr val="7B4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 autoAdjust="0"/>
    <p:restoredTop sz="97454" autoAdjust="0"/>
  </p:normalViewPr>
  <p:slideViewPr>
    <p:cSldViewPr snapToGrid="0">
      <p:cViewPr varScale="1">
        <p:scale>
          <a:sx n="108" d="100"/>
          <a:sy n="108" d="100"/>
        </p:scale>
        <p:origin x="630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04" d="100"/>
          <a:sy n="204" d="100"/>
        </p:scale>
        <p:origin x="2536" y="-2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3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file:///D:\BGI\6-&#21512;&#20316;&#26041;\&#29790;&#37329;&#21307;&#38498;\&#25968;&#25454;\&#20083;&#33146;&#30284;&#26102;&#31354;&#32452;&#23398;&#30149;&#20363;&#32479;&#35745;_28&#20363;0429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>
                <a:solidFill>
                  <a:sysClr val="windowText" lastClr="000000"/>
                </a:solidFill>
              </a:rPr>
              <a:t>组织类型分布</a:t>
            </a:r>
            <a:endParaRPr lang="zh-CN" altLang="en-US">
              <a:solidFill>
                <a:sysClr val="windowText" lastClr="0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[乳腺癌时空组学病例统计_28例0429.xlsx]导出计数_列A!$F$12</c:f>
              <c:strCache>
                <c:ptCount val="1"/>
                <c:pt idx="0">
                  <c:v>计数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[乳腺癌时空组学病例统计_28例0429.xlsx]导出计数_列A!$E$13:$E$18</c:f>
              <c:strCache>
                <c:ptCount val="6"/>
                <c:pt idx="0">
                  <c:v>IBC_NST</c:v>
                </c:pt>
                <c:pt idx="1">
                  <c:v>ILC</c:v>
                </c:pt>
                <c:pt idx="2">
                  <c:v>DCIS</c:v>
                </c:pt>
                <c:pt idx="3">
                  <c:v>AC</c:v>
                </c:pt>
                <c:pt idx="4">
                  <c:v>IMPC</c:v>
                </c:pt>
                <c:pt idx="5">
                  <c:v>ICIS</c:v>
                </c:pt>
              </c:strCache>
            </c:strRef>
          </c:cat>
          <c:val>
            <c:numRef>
              <c:f>[乳腺癌时空组学病例统计_28例0429.xlsx]导出计数_列A!$F$13:$F$18</c:f>
              <c:numCache>
                <c:formatCode>General</c:formatCode>
                <c:ptCount val="6"/>
                <c:pt idx="0">
                  <c:v>16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</c:ser>
        <c:ser>
          <c:idx val="1"/>
          <c:order val="1"/>
          <c:tx>
            <c:strRef>
              <c:f>[乳腺癌时空组学病例统计_28例0429.xlsx]导出计数_列A!$G$12</c:f>
              <c:strCache>
                <c:ptCount val="1"/>
                <c:pt idx="0">
                  <c:v>占比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[乳腺癌时空组学病例统计_28例0429.xlsx]导出计数_列A!$E$13:$E$18</c:f>
              <c:strCache>
                <c:ptCount val="6"/>
                <c:pt idx="0">
                  <c:v>IBC_NST</c:v>
                </c:pt>
                <c:pt idx="1">
                  <c:v>ILC</c:v>
                </c:pt>
                <c:pt idx="2">
                  <c:v>DCIS</c:v>
                </c:pt>
                <c:pt idx="3">
                  <c:v>AC</c:v>
                </c:pt>
                <c:pt idx="4">
                  <c:v>IMPC</c:v>
                </c:pt>
                <c:pt idx="5">
                  <c:v>ICIS</c:v>
                </c:pt>
              </c:strCache>
            </c:strRef>
          </c:cat>
          <c:val>
            <c:numRef>
              <c:f>[乳腺癌时空组学病例统计_28例0429.xlsx]导出计数_列A!$G$13:$G$18</c:f>
              <c:numCache>
                <c:formatCode>0.0%</c:formatCode>
                <c:ptCount val="6"/>
                <c:pt idx="0">
                  <c:v>0.5</c:v>
                </c:pt>
                <c:pt idx="1">
                  <c:v>0.15625</c:v>
                </c:pt>
                <c:pt idx="2">
                  <c:v>0.125</c:v>
                </c:pt>
                <c:pt idx="3">
                  <c:v>0.09375</c:v>
                </c:pt>
                <c:pt idx="4">
                  <c:v>0.0625</c:v>
                </c:pt>
                <c:pt idx="5">
                  <c:v>0.03125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6a5dc9d-d97f-4318-874d-0a9853592a00}"/>
      </c:ext>
    </c:extLst>
  </c:chart>
  <c:spPr>
    <a:solidFill>
      <a:schemeClr val="bg1"/>
    </a:solidFill>
    <a:ln w="6350" cap="flat" cmpd="sng" algn="ctr">
      <a:noFill/>
      <a:round/>
    </a:ln>
    <a:effectLst/>
  </c:spPr>
  <c:txPr>
    <a:bodyPr/>
    <a:lstStyle/>
    <a:p>
      <a:pPr>
        <a:defRPr lang="zh-CN">
          <a:solidFill>
            <a:sysClr val="windowText" lastClr="000000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8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2222B-8751-4C26-8181-4F28DCF092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8C1EE-A885-4536-B185-2753C39085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双周例会？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942-C51F-4B7A-A700-0D50187AC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剩余样本年后第一时间安排测试</a:t>
            </a:r>
            <a:endParaRPr lang="en-US" altLang="zh-CN" dirty="0"/>
          </a:p>
          <a:p>
            <a:r>
              <a:rPr lang="zh-CN" altLang="en-US" dirty="0"/>
              <a:t>第二波的四例样本多少都有些脱片的问题，基因数仍然偏低</a:t>
            </a:r>
            <a:endParaRPr lang="zh-CN" altLang="en-US" dirty="0"/>
          </a:p>
          <a:p>
            <a:r>
              <a:rPr lang="zh-CN" altLang="en-US" dirty="0"/>
              <a:t>有一张未质控成功，还在跑分析流程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输入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267"/>
            <a:ext cx="10515600" cy="433388"/>
          </a:xfrm>
          <a:prstGeom prst="rect">
            <a:avLst/>
          </a:prstGeom>
        </p:spPr>
        <p:txBody>
          <a:bodyPr anchor="ctr"/>
          <a:lstStyle>
            <a:lvl1pPr>
              <a:defRPr sz="28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349581" y="278267"/>
            <a:ext cx="446087" cy="433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BFD738-B17E-49FC-86A3-BC50C6FF568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/>
              <a:t>Confidential. Do not distribute. 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CB43C86-F4BE-4D92-A177-2EB3C78C4E85}" type="slidenum">
              <a:rPr lang="zh-CN" altLang="en-US" smtClean="0"/>
            </a:fld>
            <a:endParaRPr lang="zh-CN" alt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06779" y="208697"/>
            <a:ext cx="7096422" cy="523220"/>
          </a:xfrm>
        </p:spPr>
        <p:txBody>
          <a:bodyPr>
            <a:noAutofit/>
          </a:bodyPr>
          <a:lstStyle>
            <a:lvl1pPr marL="0" indent="0" algn="l">
              <a:buFont typeface="Calibri" panose="020F0502020204030204" charset="0"/>
              <a:buNone/>
              <a:defRPr lang="en-US" sz="2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279430" y="885776"/>
            <a:ext cx="11633143" cy="0"/>
          </a:xfrm>
          <a:prstGeom prst="line">
            <a:avLst/>
          </a:prstGeom>
          <a:ln w="38100">
            <a:solidFill>
              <a:srgbClr val="00A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FC23B-FD3B-4ABB-BDC2-9EEEB960A9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CCA311-05B2-4A49-A0EA-EF3781FCB4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322410"/>
            <a:ext cx="12192000" cy="546100"/>
          </a:xfrm>
          <a:prstGeom prst="rect">
            <a:avLst/>
          </a:prstGeom>
          <a:gradFill flip="none" rotWithShape="1">
            <a:gsLst>
              <a:gs pos="0">
                <a:srgbClr val="130E4A"/>
              </a:gs>
              <a:gs pos="31000">
                <a:srgbClr val="5A5AFC"/>
              </a:gs>
              <a:gs pos="66000">
                <a:srgbClr val="AC3EDE"/>
              </a:gs>
              <a:gs pos="100000">
                <a:srgbClr val="AC3ED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 anchorCtr="0"/>
          <a:lstStyle/>
          <a:p>
            <a:pPr algn="l"/>
            <a:r>
              <a:rPr kumimoji="1" lang="en-US" altLang="zh-CN" b="1" i="0" dirty="0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 STEREO</a:t>
            </a:r>
            <a:r>
              <a:rPr kumimoji="1" lang="zh-CN" altLang="en-US" b="1" i="0" dirty="0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kumimoji="1" lang="en-US" altLang="zh-CN" b="1" i="0" dirty="0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Pathological Product</a:t>
            </a:r>
            <a:endParaRPr kumimoji="1" lang="zh-CN" altLang="en-US" b="1" i="0" dirty="0"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8" name="图片 7" descr="图形用户界面&#10;&#10;中度可信度描述已自动生成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69" y="5775600"/>
            <a:ext cx="2915058" cy="163972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1.jpe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jpe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1.jpeg"/><Relationship Id="rId15" Type="http://schemas.openxmlformats.org/officeDocument/2006/relationships/image" Target="../media/image50.jpeg"/><Relationship Id="rId14" Type="http://schemas.openxmlformats.org/officeDocument/2006/relationships/image" Target="../media/image49.jpeg"/><Relationship Id="rId13" Type="http://schemas.openxmlformats.org/officeDocument/2006/relationships/image" Target="../media/image48.jpeg"/><Relationship Id="rId12" Type="http://schemas.openxmlformats.org/officeDocument/2006/relationships/image" Target="../media/image47.jpeg"/><Relationship Id="rId11" Type="http://schemas.openxmlformats.org/officeDocument/2006/relationships/image" Target="../media/image46.jpeg"/><Relationship Id="rId10" Type="http://schemas.openxmlformats.org/officeDocument/2006/relationships/image" Target="../media/image45.jpeg"/><Relationship Id="rId1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image" Target="../media/image59.jpe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5.jpeg"/><Relationship Id="rId13" Type="http://schemas.openxmlformats.org/officeDocument/2006/relationships/image" Target="../media/image64.jpeg"/><Relationship Id="rId12" Type="http://schemas.openxmlformats.org/officeDocument/2006/relationships/image" Target="../media/image63.jpeg"/><Relationship Id="rId11" Type="http://schemas.openxmlformats.org/officeDocument/2006/relationships/image" Target="../media/image62.jpeg"/><Relationship Id="rId10" Type="http://schemas.openxmlformats.org/officeDocument/2006/relationships/image" Target="../media/image61.jpeg"/><Relationship Id="rId1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4.png"/><Relationship Id="rId7" Type="http://schemas.openxmlformats.org/officeDocument/2006/relationships/image" Target="../media/image11.jpeg"/><Relationship Id="rId6" Type="http://schemas.openxmlformats.org/officeDocument/2006/relationships/image" Target="../media/image73.png"/><Relationship Id="rId5" Type="http://schemas.openxmlformats.org/officeDocument/2006/relationships/image" Target="../media/image21.jpeg"/><Relationship Id="rId4" Type="http://schemas.openxmlformats.org/officeDocument/2006/relationships/image" Target="../media/image72.png"/><Relationship Id="rId3" Type="http://schemas.openxmlformats.org/officeDocument/2006/relationships/image" Target="../media/image9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213047" y="-28893"/>
            <a:ext cx="12618085" cy="6915785"/>
          </a:xfrm>
          <a:prstGeom prst="rect">
            <a:avLst/>
          </a:prstGeom>
        </p:spPr>
      </p:pic>
      <p:sp>
        <p:nvSpPr>
          <p:cNvPr id="7" name="标题 3"/>
          <p:cNvSpPr txBox="1"/>
          <p:nvPr/>
        </p:nvSpPr>
        <p:spPr>
          <a:xfrm>
            <a:off x="286575" y="2349471"/>
            <a:ext cx="11618842" cy="157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  <a:spcAft>
                <a:spcPts val="600"/>
              </a:spcAft>
            </a:pPr>
            <a:r>
              <a:rPr lang="en-US" altLang="zh-CN" sz="4000" b="1" dirty="0">
                <a:solidFill>
                  <a:schemeClr val="bg1"/>
                </a:solidFill>
                <a:latin typeface="Century Gothic" panose="020B0502020202020204" pitchFamily="34" charset="0"/>
                <a:ea typeface="思源黑体 Heavy" panose="020B0A00000000000000" charset="-122"/>
              </a:rPr>
              <a:t>STEREO-SEQ and its application in intelligent pathological diagnosis </a:t>
            </a:r>
            <a:endParaRPr lang="en-US" altLang="zh-CN" sz="4000" b="1" dirty="0">
              <a:solidFill>
                <a:schemeClr val="bg1"/>
              </a:solidFill>
              <a:latin typeface="Century Gothic" panose="020B0502020202020204" pitchFamily="34" charset="0"/>
              <a:ea typeface="思源黑体 Heavy" panose="020B0A00000000000000" charset="-122"/>
            </a:endParaRP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</p:nvPr>
        </p:nvSpPr>
        <p:spPr>
          <a:xfrm>
            <a:off x="1523996" y="4721999"/>
            <a:ext cx="9144000" cy="456285"/>
          </a:xfrm>
        </p:spPr>
        <p:txBody>
          <a:bodyPr>
            <a:normAutofit fontScale="95000"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思源黑体 Regular" panose="020B0500000000000000" charset="-122"/>
              </a:rPr>
              <a:t>华大时空病理产品团队</a:t>
            </a:r>
            <a:endParaRPr lang="en-US" altLang="zh-CN" sz="2500" b="1" dirty="0">
              <a:solidFill>
                <a:schemeClr val="bg1"/>
              </a:solidFill>
              <a:latin typeface="微软雅黑" panose="020B0503020204020204" pitchFamily="34" charset="-122"/>
              <a:ea typeface="思源黑体 Regular" panose="020B0500000000000000" charset="-122"/>
            </a:endParaRPr>
          </a:p>
        </p:txBody>
      </p:sp>
      <p:pic>
        <p:nvPicPr>
          <p:cNvPr id="16" name="图形 15" descr="C:\Users\pengwei3\Desktop\1.png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76213" y="1190735"/>
            <a:ext cx="1502410" cy="6972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4" descr="C:\Users\pengwei3\Desktop\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841458" y="285193"/>
            <a:ext cx="920750" cy="427427"/>
          </a:xfrm>
          <a:prstGeom prst="rect">
            <a:avLst/>
          </a:prstGeom>
        </p:spPr>
      </p:pic>
      <p:cxnSp>
        <p:nvCxnSpPr>
          <p:cNvPr id="5" name="直线连接符 15"/>
          <p:cNvCxnSpPr/>
          <p:nvPr/>
        </p:nvCxnSpPr>
        <p:spPr>
          <a:xfrm>
            <a:off x="390074" y="731527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7"/>
          <p:cNvSpPr txBox="1"/>
          <p:nvPr/>
        </p:nvSpPr>
        <p:spPr>
          <a:xfrm>
            <a:off x="312134" y="208597"/>
            <a:ext cx="9156384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对临床的需求</a:t>
            </a:r>
            <a:endParaRPr lang="zh-CN" altLang="en-US" sz="3000" b="1" dirty="0">
              <a:solidFill>
                <a:srgbClr val="6001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310" y="1017905"/>
            <a:ext cx="10970895" cy="41465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0" algn="l">
              <a:lnSpc>
                <a:spcPct val="12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数据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组织学标注空间热点区域与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domain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结果对应，辅助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domain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的准确性评估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例待实验样本蜡块更换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lvl="0" indent="0" algn="l">
              <a:lnSpc>
                <a:spcPct val="12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调研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是否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存在一些</a:t>
            </a: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与乳腺癌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临床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结论相关（诊断、预后、药物反应）的待验证的特殊结构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异质性分布规律，可以通过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domain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进行验证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4" descr="C:\Users\pengwei3\Desktop\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841458" y="285193"/>
            <a:ext cx="920750" cy="427427"/>
          </a:xfrm>
          <a:prstGeom prst="rect">
            <a:avLst/>
          </a:prstGeom>
        </p:spPr>
      </p:pic>
      <p:cxnSp>
        <p:nvCxnSpPr>
          <p:cNvPr id="5" name="直线连接符 15"/>
          <p:cNvCxnSpPr/>
          <p:nvPr/>
        </p:nvCxnSpPr>
        <p:spPr>
          <a:xfrm>
            <a:off x="390074" y="731527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7"/>
          <p:cNvSpPr txBox="1"/>
          <p:nvPr/>
        </p:nvSpPr>
        <p:spPr>
          <a:xfrm>
            <a:off x="312134" y="208597"/>
            <a:ext cx="9156384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后续安排</a:t>
            </a:r>
            <a:endParaRPr lang="zh-CN" altLang="en-US" sz="3000" b="1" dirty="0">
              <a:solidFill>
                <a:srgbClr val="6001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1820" y="1087120"/>
            <a:ext cx="10646410" cy="423291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lvl="2" indent="-51435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完成所有样本的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分析以及融合图像特征的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StereoMM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分析，生成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domain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进行确认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514350" algn="l"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数据共享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标题 3"/>
          <p:cNvSpPr txBox="1"/>
          <p:nvPr/>
        </p:nvSpPr>
        <p:spPr>
          <a:xfrm>
            <a:off x="2249964" y="2512624"/>
            <a:ext cx="7692072" cy="114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CN" sz="4800" b="1" dirty="0">
                <a:solidFill>
                  <a:schemeClr val="bg1"/>
                </a:solidFill>
                <a:latin typeface="Century Gothic" panose="020B0502020202020204" pitchFamily="34" charset="0"/>
                <a:ea typeface="思源黑体 CN Regular" panose="020B0500000000000000" pitchFamily="34" charset="-122"/>
                <a:cs typeface="思源黑体 Heavy" panose="020B0A00000000000000" charset="-122"/>
                <a:sym typeface="Arial" panose="020B0604020202020204" pitchFamily="34" charset="0"/>
              </a:rPr>
              <a:t>Thanks</a:t>
            </a:r>
            <a:endParaRPr lang="zh-CN" altLang="en-US" sz="4800" b="1" dirty="0">
              <a:solidFill>
                <a:schemeClr val="bg1"/>
              </a:solidFill>
              <a:latin typeface="Century Gothic" panose="020B0502020202020204" pitchFamily="34" charset="0"/>
              <a:ea typeface="思源黑体 CN Regular" panose="020B0500000000000000" pitchFamily="34" charset="-122"/>
              <a:cs typeface="思源黑体 Heavy" panose="020B0A00000000000000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6302375"/>
            <a:ext cx="12192635" cy="56324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046242" y="3472751"/>
          <a:ext cx="9356813" cy="1423973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784765"/>
                <a:gridCol w="1826087"/>
                <a:gridCol w="799857"/>
                <a:gridCol w="830040"/>
                <a:gridCol w="579565"/>
                <a:gridCol w="748499"/>
                <a:gridCol w="1116781"/>
              </a:tblGrid>
              <a:tr h="406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是否加测</a:t>
                      </a:r>
                      <a:endParaRPr lang="zh-CN" alt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D04699A1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WT202502240000479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5670.2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91.9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83.1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10.2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C04882E4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WT202502240000473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6229.8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101.6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84.7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10.2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C04882D5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WT202502270003077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6186.5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122.1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82.9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14.9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A05029E5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WT202502240004137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6513.0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30.5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96.7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858469" y="1591479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D04699A1</a:t>
            </a:r>
            <a:endParaRPr lang="zh-CN" altLang="en-US" sz="16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3633771" y="1573006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C04882E4</a:t>
            </a:r>
            <a:endParaRPr lang="en-US" altLang="zh-CN" sz="16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6879421" y="1577419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C04882D5</a:t>
            </a:r>
            <a:endParaRPr lang="en-US" altLang="zh-CN" sz="1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70420" y="1922369"/>
            <a:ext cx="1450299" cy="14377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" t="3022" r="2502" b="5151"/>
          <a:stretch>
            <a:fillRect/>
          </a:stretch>
        </p:blipFill>
        <p:spPr>
          <a:xfrm>
            <a:off x="1520720" y="1919046"/>
            <a:ext cx="1525353" cy="14662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3041887" y="1931994"/>
            <a:ext cx="1467897" cy="14532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000" y="1931994"/>
            <a:ext cx="1483886" cy="14532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6030951" y="1945249"/>
            <a:ext cx="1438193" cy="144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239" y="1938621"/>
            <a:ext cx="1492364" cy="1440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0125071" y="1580492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A05029E5</a:t>
            </a:r>
            <a:endParaRPr lang="en-US" altLang="zh-CN" sz="1600" b="1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9029164" y="1945249"/>
            <a:ext cx="1438194" cy="1447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1919" y="1945249"/>
            <a:ext cx="1436678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046242" y="3472751"/>
          <a:ext cx="9356813" cy="1423973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784765"/>
                <a:gridCol w="1826087"/>
                <a:gridCol w="799857"/>
                <a:gridCol w="830040"/>
                <a:gridCol w="579565"/>
                <a:gridCol w="748499"/>
                <a:gridCol w="1116781"/>
              </a:tblGrid>
              <a:tr h="406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是否加测</a:t>
                      </a:r>
                      <a:endParaRPr lang="zh-CN" alt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C04884D3</a:t>
                      </a:r>
                      <a:endParaRPr lang="zh-CN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WT202502260003921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5499.6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34.4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90.5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A05141G3</a:t>
                      </a:r>
                      <a:endParaRPr lang="zh-CN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WT202502260003922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3444.1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62.1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81.6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C04882C6</a:t>
                      </a:r>
                      <a:endParaRPr lang="zh-CN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WT202502270003077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3931.6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54.8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85.6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5319414" y="1411646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A05141G3</a:t>
            </a:r>
            <a:endParaRPr lang="en-US" altLang="zh-CN" sz="16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8603468" y="1411452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C04882C6</a:t>
            </a:r>
            <a:endParaRPr lang="en-US" altLang="zh-CN" sz="16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4128135" y="1661795"/>
            <a:ext cx="1714500" cy="1696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35" y="1662430"/>
            <a:ext cx="1693545" cy="16960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35673" y="1324135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CN" sz="1600" b="1" i="0" u="none" strike="noStrike" kern="1200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  <a:cs typeface="+mn-cs"/>
              </a:rPr>
              <a:t>C04884D3</a:t>
            </a:r>
            <a:endParaRPr lang="zh-CN" altLang="en-US" sz="1600" b="1" i="0" u="none" strike="noStrike" kern="1200" dirty="0">
              <a:solidFill>
                <a:srgbClr val="000000"/>
              </a:solidFill>
              <a:effectLst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869315" y="1661795"/>
            <a:ext cx="1696085" cy="16960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7536180" y="1662430"/>
            <a:ext cx="1670685" cy="16948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865" y="1661795"/>
            <a:ext cx="1542415" cy="1696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655" y="1662430"/>
            <a:ext cx="155448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4" descr="C:\Users\pengwei3\Desktop\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841458" y="285193"/>
            <a:ext cx="920750" cy="427427"/>
          </a:xfrm>
          <a:prstGeom prst="rect">
            <a:avLst/>
          </a:prstGeom>
        </p:spPr>
      </p:pic>
      <p:cxnSp>
        <p:nvCxnSpPr>
          <p:cNvPr id="5" name="直线连接符 15"/>
          <p:cNvCxnSpPr/>
          <p:nvPr/>
        </p:nvCxnSpPr>
        <p:spPr>
          <a:xfrm>
            <a:off x="390074" y="731527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7"/>
          <p:cNvSpPr txBox="1"/>
          <p:nvPr/>
        </p:nvSpPr>
        <p:spPr>
          <a:xfrm>
            <a:off x="312134" y="208597"/>
            <a:ext cx="9156384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进展情况</a:t>
            </a:r>
            <a:endParaRPr lang="zh-CN" altLang="en-US" sz="3000" b="1" dirty="0">
              <a:solidFill>
                <a:srgbClr val="6001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4525" y="975995"/>
            <a:ext cx="9935845" cy="46469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lvl="0" indent="-514350" algn="l">
              <a:lnSpc>
                <a:spcPct val="140000"/>
              </a:lnSpc>
              <a:buClrTx/>
              <a:buSzTx/>
              <a:buFontTx/>
              <a:buAutoNum type="arabicPeriod"/>
            </a:pPr>
            <a:r>
              <a:rPr lang="en-US" altLang="zh-CN" sz="2400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28</a:t>
            </a:r>
            <a:r>
              <a:rPr lang="zh-CN" altLang="en-US" sz="2400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例样本完成下机标准化分析流程</a:t>
            </a:r>
            <a:endParaRPr lang="zh-CN" altLang="en-US" sz="2400" dirty="0">
              <a:solidFill>
                <a:srgbClr val="6001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marL="514350" lvl="0" indent="-514350" algn="l">
              <a:lnSpc>
                <a:spcPct val="140000"/>
              </a:lnSpc>
              <a:buClrTx/>
              <a:buSzTx/>
              <a:buFontTx/>
              <a:buAutoNum type="arabicPeriod"/>
            </a:pPr>
            <a:r>
              <a:rPr lang="zh-CN" altLang="en-US" sz="2400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第一批数据正在进行</a:t>
            </a:r>
            <a:r>
              <a:rPr lang="en-US" altLang="zh-CN" sz="2400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StereoMM</a:t>
            </a:r>
            <a:r>
              <a:rPr lang="zh-CN" altLang="en-US" sz="2400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聚类分析</a:t>
            </a:r>
            <a:endParaRPr lang="zh-CN" altLang="en-US" sz="2400" dirty="0">
              <a:solidFill>
                <a:srgbClr val="6001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marL="514350" lvl="0" indent="-514350" algn="l">
              <a:lnSpc>
                <a:spcPct val="140000"/>
              </a:lnSpc>
              <a:buClrTx/>
              <a:buSzTx/>
              <a:buFontTx/>
              <a:buAutoNum type="arabicPeriod"/>
            </a:pPr>
            <a:r>
              <a:rPr lang="zh-CN" altLang="en-US" sz="2400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第二批数据正在进行配准、细胞注释以及</a:t>
            </a:r>
            <a:r>
              <a:rPr lang="en-US" altLang="zh-CN" sz="2400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CN</a:t>
            </a:r>
            <a:r>
              <a:rPr lang="zh-CN" altLang="en-US" sz="2400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分析</a:t>
            </a:r>
            <a:endParaRPr lang="zh-CN" altLang="en-US" sz="2400" dirty="0">
              <a:solidFill>
                <a:srgbClr val="6001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lvl="0" indent="0" algn="l">
              <a:lnSpc>
                <a:spcPct val="140000"/>
              </a:lnSpc>
              <a:buClrTx/>
              <a:buSzTx/>
              <a:buFontTx/>
            </a:pPr>
            <a:endParaRPr lang="zh-CN" altLang="en-US" sz="2400" dirty="0">
              <a:solidFill>
                <a:srgbClr val="6001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6302375"/>
            <a:ext cx="12192635" cy="56324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1838" y="745577"/>
            <a:ext cx="1516652" cy="151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03" y="745577"/>
            <a:ext cx="1519054" cy="151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827" y="1646488"/>
            <a:ext cx="362028" cy="61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468" y="1602971"/>
            <a:ext cx="418500" cy="612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80614" y="354768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C04888A3</a:t>
            </a:r>
            <a:endParaRPr lang="zh-CN" altLang="en-US" sz="16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6696769" y="347315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B04860C3</a:t>
            </a:r>
            <a:endParaRPr lang="en-US" altLang="zh-CN" sz="16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0422" y="2847120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SAW V8</a:t>
            </a:r>
            <a:endParaRPr lang="zh-CN" altLang="en-US" sz="1600" b="1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1129955" y="5349719"/>
          <a:ext cx="9356813" cy="1423973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784765"/>
                <a:gridCol w="1826087"/>
                <a:gridCol w="799857"/>
                <a:gridCol w="830040"/>
                <a:gridCol w="579565"/>
                <a:gridCol w="748499"/>
                <a:gridCol w="1116781"/>
              </a:tblGrid>
              <a:tr h="406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是否加测</a:t>
                      </a:r>
                      <a:endParaRPr lang="zh-CN" alt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A04843E6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2024-099083-6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T202501220008730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6500.1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40.5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90.7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A04834E2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2024-101586-2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T202501220008731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6578.3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59.8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90.7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B04859D3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2024-089367-2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T202501220008729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5679.4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93.4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86.5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11.5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C04885F3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2024-100606-7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T202501220008728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6508.7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92.3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87.3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11.4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-3109" t="-1579" r="9716" b="1579"/>
          <a:stretch>
            <a:fillRect/>
          </a:stretch>
        </p:blipFill>
        <p:spPr>
          <a:xfrm>
            <a:off x="2952731" y="3763555"/>
            <a:ext cx="1412109" cy="1512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/>
          <a:stretch>
            <a:fillRect/>
          </a:stretch>
        </p:blipFill>
        <p:spPr>
          <a:xfrm>
            <a:off x="5981862" y="3793968"/>
            <a:ext cx="1559188" cy="1512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89" y="3825469"/>
            <a:ext cx="1434682" cy="1512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245" y="3787437"/>
            <a:ext cx="1270884" cy="1512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782" y="4696768"/>
            <a:ext cx="372522" cy="612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rcRect r="11292"/>
          <a:stretch>
            <a:fillRect/>
          </a:stretch>
        </p:blipFill>
        <p:spPr>
          <a:xfrm>
            <a:off x="4332302" y="3780162"/>
            <a:ext cx="1336859" cy="1512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9161" y="4687437"/>
            <a:ext cx="312701" cy="612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/>
          <a:srcRect r="4527"/>
          <a:stretch>
            <a:fillRect/>
          </a:stretch>
        </p:blipFill>
        <p:spPr>
          <a:xfrm>
            <a:off x="7527253" y="3812734"/>
            <a:ext cx="1448219" cy="1512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5036" y="4687437"/>
            <a:ext cx="358133" cy="612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47155" y="3793968"/>
            <a:ext cx="1444845" cy="15120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83483" y="3484954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A04843E6</a:t>
            </a:r>
            <a:endParaRPr lang="zh-CN" altLang="en-US" sz="16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3658785" y="3466481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A04834E2</a:t>
            </a:r>
            <a:endParaRPr lang="en-US" altLang="zh-CN" sz="16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6904435" y="3470894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B04859D3</a:t>
            </a:r>
            <a:endParaRPr lang="en-US" altLang="zh-CN" sz="1600" b="1" dirty="0"/>
          </a:p>
        </p:txBody>
      </p:sp>
      <p:sp>
        <p:nvSpPr>
          <p:cNvPr id="48" name="文本框 47"/>
          <p:cNvSpPr txBox="1"/>
          <p:nvPr/>
        </p:nvSpPr>
        <p:spPr>
          <a:xfrm>
            <a:off x="10205433" y="3473967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C04885F3</a:t>
            </a:r>
            <a:endParaRPr lang="en-US" altLang="zh-CN" sz="1600" b="1" dirty="0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/>
        </p:nvGraphicFramePr>
        <p:xfrm>
          <a:off x="1129955" y="2309237"/>
          <a:ext cx="9356814" cy="990600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784765"/>
                <a:gridCol w="1826088"/>
                <a:gridCol w="799857"/>
                <a:gridCol w="830040"/>
                <a:gridCol w="633849"/>
                <a:gridCol w="694215"/>
                <a:gridCol w="1116781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是否加测</a:t>
                      </a:r>
                      <a:endParaRPr lang="zh-CN" alt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C04888A3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2024-108913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WT202501200010419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5907.9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86.6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84.8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3.1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B04860C3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2024-109904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WT202501200010420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5111.2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113.9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83.2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12.2</a:t>
                      </a:r>
                      <a:endParaRPr lang="en-US" altLang="zh-CN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3146" y="685837"/>
            <a:ext cx="1508945" cy="1512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99524" y="695325"/>
            <a:ext cx="1514842" cy="1512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"/>
          <a:stretch>
            <a:fillRect/>
          </a:stretch>
        </p:blipFill>
        <p:spPr>
          <a:xfrm>
            <a:off x="5479" y="3811823"/>
            <a:ext cx="1335766" cy="151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6302375"/>
            <a:ext cx="12192635" cy="56324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045607" y="2073211"/>
          <a:ext cx="9356813" cy="1423973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784765"/>
                <a:gridCol w="1826087"/>
                <a:gridCol w="799857"/>
                <a:gridCol w="830040"/>
                <a:gridCol w="579565"/>
                <a:gridCol w="748499"/>
                <a:gridCol w="1116781"/>
              </a:tblGrid>
              <a:tr h="406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是否加测</a:t>
                      </a:r>
                      <a:endParaRPr lang="zh-CN" alt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D04699A1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WT202502240000479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5670.2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91.9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83.1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10.2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C04882E4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WT202502240000473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6229.8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101.6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84.7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10.2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C04882D5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WT202502270003077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6186.5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122.1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82.9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14.9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A05029E5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WT202502240004137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6513.0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30.5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96.7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57834" y="191939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D04699A1</a:t>
            </a:r>
            <a:endParaRPr lang="zh-CN" altLang="en-US" sz="16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633136" y="173466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C04882E4</a:t>
            </a:r>
            <a:endParaRPr lang="en-US" altLang="zh-CN" sz="1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878786" y="177879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C04882D5</a:t>
            </a:r>
            <a:endParaRPr lang="en-US" altLang="zh-CN" sz="16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>
            <a:off x="69785" y="522829"/>
            <a:ext cx="1450299" cy="14377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" t="3022" r="2502" b="5151"/>
          <a:stretch>
            <a:fillRect/>
          </a:stretch>
        </p:blipFill>
        <p:spPr>
          <a:xfrm>
            <a:off x="1520085" y="519506"/>
            <a:ext cx="1525353" cy="14662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3041252" y="532454"/>
            <a:ext cx="1467897" cy="14532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365" y="532454"/>
            <a:ext cx="1483886" cy="14532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6030316" y="545709"/>
            <a:ext cx="1438193" cy="144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604" y="539081"/>
            <a:ext cx="1492364" cy="14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124436" y="180952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A05029E5</a:t>
            </a:r>
            <a:endParaRPr lang="en-US" altLang="zh-CN" sz="16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9028529" y="545709"/>
            <a:ext cx="1438194" cy="14473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1284" y="545709"/>
            <a:ext cx="1436678" cy="1440000"/>
          </a:xfrm>
          <a:prstGeom prst="rect">
            <a:avLst/>
          </a:prstGeom>
        </p:spPr>
      </p:pic>
      <p:graphicFrame>
        <p:nvGraphicFramePr>
          <p:cNvPr id="62" name="表格 61"/>
          <p:cNvGraphicFramePr>
            <a:graphicFrameLocks noGrp="1"/>
          </p:cNvGraphicFramePr>
          <p:nvPr/>
        </p:nvGraphicFramePr>
        <p:xfrm>
          <a:off x="1046242" y="5587301"/>
          <a:ext cx="9356813" cy="1186790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784765"/>
                <a:gridCol w="1826087"/>
                <a:gridCol w="799857"/>
                <a:gridCol w="830040"/>
                <a:gridCol w="579565"/>
                <a:gridCol w="748499"/>
                <a:gridCol w="1116781"/>
              </a:tblGrid>
              <a:tr h="406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是否加测</a:t>
                      </a:r>
                      <a:endParaRPr lang="zh-CN" alt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C04884D3</a:t>
                      </a:r>
                      <a:endParaRPr lang="zh-CN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WT202502260003921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5499.6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34.4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90.5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A05141G3</a:t>
                      </a:r>
                      <a:endParaRPr lang="zh-CN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WT202502260003922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3444.1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62.1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81.6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C04882C6</a:t>
                      </a:r>
                      <a:endParaRPr lang="zh-CN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是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WT202502270003077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3931.6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54.8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85.6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sp>
        <p:nvSpPr>
          <p:cNvPr id="63" name="文本框 62"/>
          <p:cNvSpPr txBox="1"/>
          <p:nvPr/>
        </p:nvSpPr>
        <p:spPr>
          <a:xfrm>
            <a:off x="5319414" y="3526196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A05141G3</a:t>
            </a:r>
            <a:endParaRPr lang="en-US" altLang="zh-CN" sz="1600" b="1" dirty="0"/>
          </a:p>
        </p:txBody>
      </p:sp>
      <p:sp>
        <p:nvSpPr>
          <p:cNvPr id="64" name="文本框 63"/>
          <p:cNvSpPr txBox="1"/>
          <p:nvPr/>
        </p:nvSpPr>
        <p:spPr>
          <a:xfrm>
            <a:off x="8603468" y="3526002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C04882C6</a:t>
            </a:r>
            <a:endParaRPr lang="en-US" altLang="zh-CN" sz="1600" b="1" dirty="0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 flipH="1">
            <a:off x="4128135" y="3776345"/>
            <a:ext cx="1714500" cy="169608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635" y="3776980"/>
            <a:ext cx="1693545" cy="1696085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2035673" y="3438685"/>
            <a:ext cx="1245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rtl="0" eaLnBrk="1" fontAlgn="ctr" latinLnBrk="0" hangingPunct="1"/>
            <a:r>
              <a:rPr lang="en-US" altLang="zh-CN" sz="1600" b="1" i="0" u="none" strike="noStrike" kern="1200" dirty="0">
                <a:solidFill>
                  <a:srgbClr val="000000"/>
                </a:solidFill>
                <a:effectLst/>
                <a:latin typeface="等线" panose="02010600030101010101" charset="-122"/>
                <a:ea typeface="等线" panose="02010600030101010101" charset="-122"/>
                <a:cs typeface="+mn-cs"/>
              </a:rPr>
              <a:t>C04884D3</a:t>
            </a:r>
            <a:endParaRPr lang="zh-CN" altLang="en-US" sz="1600" b="1" i="0" u="none" strike="noStrike" kern="1200" dirty="0">
              <a:solidFill>
                <a:srgbClr val="000000"/>
              </a:solidFill>
              <a:effectLst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 flipH="1">
            <a:off x="869315" y="3776345"/>
            <a:ext cx="1696085" cy="169608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 flipH="1">
            <a:off x="7536180" y="3776980"/>
            <a:ext cx="1670685" cy="1694815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6865" y="3776345"/>
            <a:ext cx="1542415" cy="169672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3655" y="3776980"/>
            <a:ext cx="155448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6302375"/>
            <a:ext cx="12192635" cy="56324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89786" y="2052258"/>
          <a:ext cx="8572048" cy="1293408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1826087"/>
                <a:gridCol w="799857"/>
                <a:gridCol w="830040"/>
                <a:gridCol w="579565"/>
                <a:gridCol w="748499"/>
                <a:gridCol w="1116781"/>
              </a:tblGrid>
              <a:tr h="406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1651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D04699A1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T202504280007929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5698.0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71.2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88.0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C04883C2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T202504280007930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6027.7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36.8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93.1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D04699D6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T202504280007933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6044.6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66.6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88.8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7.7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C04887A6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T202504280007934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5930.1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52.7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91.4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546978" y="261440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C04880D6</a:t>
            </a:r>
            <a:endParaRPr lang="zh-CN" altLang="en-US" sz="12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3695528" y="269088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C04883C2</a:t>
            </a:r>
            <a:endParaRPr lang="en-US" altLang="zh-CN" sz="12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6590790" y="229600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D04699D6</a:t>
            </a:r>
            <a:endParaRPr lang="en-US" altLang="zh-CN" sz="1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9060524" y="251746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C04887A6</a:t>
            </a:r>
            <a:endParaRPr lang="en-US" altLang="zh-CN" sz="12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36" y="529480"/>
            <a:ext cx="1557739" cy="146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28" y="529380"/>
            <a:ext cx="1468224" cy="146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102" y="529480"/>
            <a:ext cx="1454605" cy="146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120" y="553720"/>
            <a:ext cx="1373505" cy="1365250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59941" y="5151162"/>
          <a:ext cx="8572048" cy="1293408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1826087"/>
                <a:gridCol w="799857"/>
                <a:gridCol w="830040"/>
                <a:gridCol w="579565"/>
                <a:gridCol w="748499"/>
                <a:gridCol w="1116781"/>
              </a:tblGrid>
              <a:tr h="406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1651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B04861A1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T202504280007935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5555.0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61.4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88.5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11.8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B04862A1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T202504280007936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5848.2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32.9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94.8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B04859E2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T202504280007937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6367.8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35.2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94.5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B04862G1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T202504280007987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6345.7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48.6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86.6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7713" y="3371774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B04861A1</a:t>
            </a:r>
            <a:endParaRPr lang="en-US" altLang="zh-CN" sz="12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3512648" y="3382597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B04862A1</a:t>
            </a:r>
            <a:endParaRPr lang="en-US" altLang="zh-CN" sz="12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6560310" y="3374224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B04859E2</a:t>
            </a:r>
            <a:endParaRPr lang="en-US" altLang="zh-CN" sz="1200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9292935" y="3349031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B04862G1</a:t>
            </a:r>
            <a:endParaRPr lang="en-US" altLang="zh-CN" sz="1200" b="1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6" y="3639486"/>
            <a:ext cx="1449227" cy="14652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289" y="3670498"/>
            <a:ext cx="1465200" cy="14652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620" y="3671866"/>
            <a:ext cx="1481161" cy="14652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638" y="3655996"/>
            <a:ext cx="1471280" cy="1465200"/>
          </a:xfrm>
          <a:prstGeom prst="rect">
            <a:avLst/>
          </a:prstGeom>
        </p:spPr>
      </p:pic>
      <p:pic>
        <p:nvPicPr>
          <p:cNvPr id="26" name="图片 25" descr="thumbnail"/>
          <p:cNvPicPr>
            <a:picLocks noChangeAspect="1"/>
          </p:cNvPicPr>
          <p:nvPr/>
        </p:nvPicPr>
        <p:blipFill>
          <a:blip r:embed="rId9"/>
          <a:srcRect l="2119" t="91" r="4087" b="2393"/>
          <a:stretch>
            <a:fillRect/>
          </a:stretch>
        </p:blipFill>
        <p:spPr>
          <a:xfrm rot="10800000" flipH="1">
            <a:off x="7626985" y="532130"/>
            <a:ext cx="1438275" cy="1457960"/>
          </a:xfrm>
          <a:prstGeom prst="rect">
            <a:avLst/>
          </a:prstGeom>
        </p:spPr>
      </p:pic>
      <p:pic>
        <p:nvPicPr>
          <p:cNvPr id="27" name="图片 26" descr="thumbnail"/>
          <p:cNvPicPr>
            <a:picLocks noChangeAspect="1"/>
          </p:cNvPicPr>
          <p:nvPr/>
        </p:nvPicPr>
        <p:blipFill>
          <a:blip r:embed="rId10"/>
          <a:srcRect l="4368" t="5281" r="9353" b="6548"/>
          <a:stretch>
            <a:fillRect/>
          </a:stretch>
        </p:blipFill>
        <p:spPr>
          <a:xfrm rot="10800000" flipH="1">
            <a:off x="1654175" y="529590"/>
            <a:ext cx="1464310" cy="1459865"/>
          </a:xfrm>
          <a:prstGeom prst="rect">
            <a:avLst/>
          </a:prstGeom>
        </p:spPr>
      </p:pic>
      <p:pic>
        <p:nvPicPr>
          <p:cNvPr id="29" name="图片 28" descr="thumbnail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V="1">
            <a:off x="4686935" y="553720"/>
            <a:ext cx="1501775" cy="1464310"/>
          </a:xfrm>
          <a:prstGeom prst="rect">
            <a:avLst/>
          </a:prstGeom>
        </p:spPr>
      </p:pic>
      <p:pic>
        <p:nvPicPr>
          <p:cNvPr id="30" name="图片 29" descr="thumbnail"/>
          <p:cNvPicPr>
            <a:picLocks noChangeAspect="1"/>
          </p:cNvPicPr>
          <p:nvPr/>
        </p:nvPicPr>
        <p:blipFill>
          <a:blip r:embed="rId12"/>
          <a:srcRect l="4605" r="5031" b="3695"/>
          <a:stretch>
            <a:fillRect/>
          </a:stretch>
        </p:blipFill>
        <p:spPr>
          <a:xfrm flipV="1">
            <a:off x="10484485" y="559435"/>
            <a:ext cx="1337945" cy="1346200"/>
          </a:xfrm>
          <a:prstGeom prst="rect">
            <a:avLst/>
          </a:prstGeom>
        </p:spPr>
      </p:pic>
      <p:pic>
        <p:nvPicPr>
          <p:cNvPr id="31" name="图片 30" descr="thumbnail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1544955" y="3639185"/>
            <a:ext cx="1437640" cy="1453515"/>
          </a:xfrm>
          <a:prstGeom prst="rect">
            <a:avLst/>
          </a:prstGeom>
        </p:spPr>
      </p:pic>
      <p:pic>
        <p:nvPicPr>
          <p:cNvPr id="33" name="图片 32" descr="thumbnail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V="1">
            <a:off x="4646930" y="3643630"/>
            <a:ext cx="1433195" cy="1449070"/>
          </a:xfrm>
          <a:prstGeom prst="rect">
            <a:avLst/>
          </a:prstGeom>
        </p:spPr>
      </p:pic>
      <p:pic>
        <p:nvPicPr>
          <p:cNvPr id="35" name="图片 34" descr="thumbnail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V="1">
            <a:off x="7688580" y="3671570"/>
            <a:ext cx="1497330" cy="1459865"/>
          </a:xfrm>
          <a:prstGeom prst="rect">
            <a:avLst/>
          </a:prstGeom>
        </p:spPr>
      </p:pic>
      <p:pic>
        <p:nvPicPr>
          <p:cNvPr id="37" name="图片 36" descr="thumbnail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V="1">
            <a:off x="10702925" y="3684270"/>
            <a:ext cx="1421130" cy="14370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6302375"/>
            <a:ext cx="12192635" cy="56324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780541" y="2150048"/>
          <a:ext cx="8572048" cy="1293408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1826087"/>
                <a:gridCol w="799857"/>
                <a:gridCol w="830040"/>
                <a:gridCol w="579565"/>
                <a:gridCol w="748499"/>
                <a:gridCol w="1116781"/>
              </a:tblGrid>
              <a:tr h="406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1651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A04834E5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T202504280007989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6014.1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37.7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94.4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5.2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B04862F1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T202504280007990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6453.4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47.9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91.6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7.7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D04699A4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T202504280007991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6154.8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33.6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92.0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1.9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C04884G6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T202504280009337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6296.6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94.1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83.6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10.5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157723" y="382090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A04834E5</a:t>
            </a:r>
            <a:endParaRPr lang="en-US" altLang="zh-CN" sz="12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3068148" y="375768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B04862F1</a:t>
            </a:r>
            <a:endParaRPr lang="en-US" altLang="zh-CN" sz="12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6178675" y="368030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D04699A4</a:t>
            </a:r>
            <a:endParaRPr lang="en-US" altLang="zh-CN" sz="1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9153869" y="358426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C04884G6</a:t>
            </a:r>
            <a:endParaRPr lang="en-US" altLang="zh-CN" sz="1200" b="1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80541" y="5255302"/>
          <a:ext cx="8572048" cy="1056225"/>
        </p:xfrm>
        <a:graphic>
          <a:graphicData uri="http://schemas.openxmlformats.org/drawingml/2006/table">
            <a:tbl>
              <a:tblPr/>
              <a:tblGrid>
                <a:gridCol w="1524255"/>
                <a:gridCol w="1146964"/>
                <a:gridCol w="1826087"/>
                <a:gridCol w="799857"/>
                <a:gridCol w="830040"/>
                <a:gridCol w="579565"/>
                <a:gridCol w="748499"/>
                <a:gridCol w="1116781"/>
              </a:tblGrid>
              <a:tr h="406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SN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样本号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任务号</a:t>
                      </a:r>
                      <a:endParaRPr lang="zh-CN" alt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Unique</a:t>
                      </a:r>
                      <a:b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Reads(M)</a:t>
                      </a:r>
                      <a:endParaRPr lang="en-US" sz="1100" b="1" i="0" u="none" strike="noStrike" dirty="0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Dup(%)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 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MID 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Bin200</a:t>
                      </a:r>
                      <a:b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</a:br>
                      <a:r>
                        <a:rPr lang="en-US" sz="1100" b="1" i="0" u="none" strike="noStrike">
                          <a:solidFill>
                            <a:srgbClr val="F8F8F8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gene type(K)</a:t>
                      </a:r>
                      <a:endParaRPr lang="en-US" sz="1100" b="1" i="0" u="none" strike="noStrike">
                        <a:solidFill>
                          <a:srgbClr val="F8F8F8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7ACB"/>
                    </a:solidFill>
                  </a:tcPr>
                </a:tc>
              </a:tr>
              <a:tr h="1651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A04844G6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T202504280007993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6395.3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31.8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92.7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B04864G3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T202504280007994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6026.4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69.0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86.6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7.6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3.6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237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A04842E2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+mn-ea"/>
                        </a:rPr>
                        <a:t>T202504280007995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5984.5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49.0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89.8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5.3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57723" y="3487344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A04844G6</a:t>
            </a:r>
            <a:endParaRPr lang="en-US" altLang="zh-CN" sz="1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3068148" y="3481022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B04864G3</a:t>
            </a:r>
            <a:endParaRPr lang="en-US" altLang="zh-CN" sz="1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6275195" y="3473284"/>
            <a:ext cx="12456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A04842E2</a:t>
            </a:r>
            <a:endParaRPr lang="en-US" altLang="zh-CN" sz="1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1" y="655020"/>
            <a:ext cx="1471852" cy="146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34" y="652663"/>
            <a:ext cx="1446864" cy="146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84" y="627947"/>
            <a:ext cx="1471211" cy="1465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810" y="645160"/>
            <a:ext cx="1392555" cy="13195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35" y="3728079"/>
            <a:ext cx="1521374" cy="1465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4619" y="3733390"/>
            <a:ext cx="1509693" cy="1465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084" y="3728079"/>
            <a:ext cx="1482237" cy="1465200"/>
          </a:xfrm>
          <a:prstGeom prst="rect">
            <a:avLst/>
          </a:prstGeom>
        </p:spPr>
      </p:pic>
      <p:pic>
        <p:nvPicPr>
          <p:cNvPr id="5" name="图片 4" descr="thumbnail"/>
          <p:cNvPicPr>
            <a:picLocks noChangeAspect="1"/>
          </p:cNvPicPr>
          <p:nvPr/>
        </p:nvPicPr>
        <p:blipFill>
          <a:blip r:embed="rId8"/>
          <a:srcRect r="6061" b="4714"/>
          <a:stretch>
            <a:fillRect/>
          </a:stretch>
        </p:blipFill>
        <p:spPr>
          <a:xfrm flipV="1">
            <a:off x="1750695" y="669925"/>
            <a:ext cx="1467485" cy="1450340"/>
          </a:xfrm>
          <a:prstGeom prst="rect">
            <a:avLst/>
          </a:prstGeom>
        </p:spPr>
      </p:pic>
      <p:pic>
        <p:nvPicPr>
          <p:cNvPr id="6" name="图片 5" descr="thumbnail"/>
          <p:cNvPicPr>
            <a:picLocks noChangeAspect="1"/>
          </p:cNvPicPr>
          <p:nvPr/>
        </p:nvPicPr>
        <p:blipFill>
          <a:blip r:embed="rId9"/>
          <a:srcRect r="5090" b="5301"/>
          <a:stretch>
            <a:fillRect/>
          </a:stretch>
        </p:blipFill>
        <p:spPr>
          <a:xfrm flipV="1">
            <a:off x="4804410" y="645160"/>
            <a:ext cx="1426845" cy="1440180"/>
          </a:xfrm>
          <a:prstGeom prst="rect">
            <a:avLst/>
          </a:prstGeom>
        </p:spPr>
      </p:pic>
      <p:pic>
        <p:nvPicPr>
          <p:cNvPr id="8" name="图片 7" descr="thumbnail"/>
          <p:cNvPicPr>
            <a:picLocks noChangeAspect="1"/>
          </p:cNvPicPr>
          <p:nvPr/>
        </p:nvPicPr>
        <p:blipFill>
          <a:blip r:embed="rId10"/>
          <a:srcRect r="4192" b="3937"/>
          <a:stretch>
            <a:fillRect/>
          </a:stretch>
        </p:blipFill>
        <p:spPr>
          <a:xfrm flipV="1">
            <a:off x="7875905" y="645160"/>
            <a:ext cx="1316990" cy="1335405"/>
          </a:xfrm>
          <a:prstGeom prst="rect">
            <a:avLst/>
          </a:prstGeom>
        </p:spPr>
      </p:pic>
      <p:pic>
        <p:nvPicPr>
          <p:cNvPr id="9" name="图片 8" descr="thumbnail"/>
          <p:cNvPicPr>
            <a:picLocks noChangeAspect="1"/>
          </p:cNvPicPr>
          <p:nvPr/>
        </p:nvPicPr>
        <p:blipFill>
          <a:blip r:embed="rId11"/>
          <a:srcRect r="4304" b="5811"/>
          <a:stretch>
            <a:fillRect/>
          </a:stretch>
        </p:blipFill>
        <p:spPr>
          <a:xfrm flipV="1">
            <a:off x="10711180" y="628015"/>
            <a:ext cx="1397000" cy="1390015"/>
          </a:xfrm>
          <a:prstGeom prst="rect">
            <a:avLst/>
          </a:prstGeom>
        </p:spPr>
      </p:pic>
      <p:pic>
        <p:nvPicPr>
          <p:cNvPr id="11" name="图片 10" descr="thumbnail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795145" y="3722370"/>
            <a:ext cx="1454785" cy="1470660"/>
          </a:xfrm>
          <a:prstGeom prst="rect">
            <a:avLst/>
          </a:prstGeom>
        </p:spPr>
      </p:pic>
      <p:pic>
        <p:nvPicPr>
          <p:cNvPr id="12" name="图片 11" descr="thumbnail"/>
          <p:cNvPicPr>
            <a:picLocks noChangeAspect="1"/>
          </p:cNvPicPr>
          <p:nvPr/>
        </p:nvPicPr>
        <p:blipFill>
          <a:blip r:embed="rId13"/>
          <a:srcRect r="2793" b="3982"/>
          <a:stretch>
            <a:fillRect/>
          </a:stretch>
        </p:blipFill>
        <p:spPr>
          <a:xfrm flipV="1">
            <a:off x="4836795" y="3698240"/>
            <a:ext cx="1503045" cy="1500505"/>
          </a:xfrm>
          <a:prstGeom prst="rect">
            <a:avLst/>
          </a:prstGeom>
        </p:spPr>
      </p:pic>
      <p:pic>
        <p:nvPicPr>
          <p:cNvPr id="14" name="图片 13" descr="thumbnail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V="1">
            <a:off x="7888605" y="3698240"/>
            <a:ext cx="1477645" cy="1494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 descr="7b0a202020202263686172745265734964223a20223530303533343432220a7d0a"/>
          <p:cNvGraphicFramePr/>
          <p:nvPr/>
        </p:nvGraphicFramePr>
        <p:xfrm>
          <a:off x="2876550" y="750570"/>
          <a:ext cx="4053840" cy="2582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2399030" y="3809365"/>
          <a:ext cx="6370320" cy="976947"/>
        </p:xfrm>
        <a:graphic>
          <a:graphicData uri="http://schemas.openxmlformats.org/drawingml/2006/table">
            <a:tbl>
              <a:tblPr/>
              <a:tblGrid>
                <a:gridCol w="765175"/>
                <a:gridCol w="1042670"/>
                <a:gridCol w="1073150"/>
                <a:gridCol w="1073150"/>
                <a:gridCol w="2416175"/>
              </a:tblGrid>
              <a:tr h="196850">
                <a:tc>
                  <a:txBody>
                    <a:bodyPr/>
                    <a:lstStyle/>
                    <a:p>
                      <a:pPr algn="ctr" fontAlgn="ctr"/>
                      <a:endParaRPr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IBC,NST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特殊类型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ILC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总例数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Lumina A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Lumina B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HER2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阳性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TNBC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314960" y="1393825"/>
          <a:ext cx="3183255" cy="1533525"/>
        </p:xfrm>
        <a:graphic>
          <a:graphicData uri="http://schemas.openxmlformats.org/drawingml/2006/table">
            <a:tbl>
              <a:tblPr/>
              <a:tblGrid>
                <a:gridCol w="1061085"/>
                <a:gridCol w="1061085"/>
                <a:gridCol w="106108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类型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计数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占比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IBC_NST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16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50.0%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ILC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15.6%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DCIS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12.5%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AC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9.4%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IMPC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6.3%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ICIS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3.1%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图形 4" descr="C:\Users\pengwei3\Desktop\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41458" y="285193"/>
            <a:ext cx="920750" cy="427427"/>
          </a:xfrm>
          <a:prstGeom prst="rect">
            <a:avLst/>
          </a:prstGeom>
        </p:spPr>
      </p:pic>
      <p:cxnSp>
        <p:nvCxnSpPr>
          <p:cNvPr id="10" name="直线连接符 15"/>
          <p:cNvCxnSpPr/>
          <p:nvPr/>
        </p:nvCxnSpPr>
        <p:spPr>
          <a:xfrm>
            <a:off x="390074" y="731527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7"/>
          <p:cNvSpPr txBox="1"/>
          <p:nvPr/>
        </p:nvSpPr>
        <p:spPr>
          <a:xfrm>
            <a:off x="312134" y="208597"/>
            <a:ext cx="9156384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数据类型分布</a:t>
            </a:r>
            <a:endParaRPr lang="zh-CN" altLang="en-US" sz="3000" b="1" dirty="0">
              <a:solidFill>
                <a:srgbClr val="6001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4"/>
            </p:custDataLst>
          </p:nvPr>
        </p:nvGraphicFramePr>
        <p:xfrm>
          <a:off x="6512560" y="1593215"/>
          <a:ext cx="2367915" cy="1270000"/>
        </p:xfrm>
        <a:graphic>
          <a:graphicData uri="http://schemas.openxmlformats.org/drawingml/2006/table">
            <a:tbl>
              <a:tblPr/>
              <a:tblGrid>
                <a:gridCol w="789305"/>
                <a:gridCol w="789305"/>
                <a:gridCol w="789305"/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分子分型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计数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占比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HER2</a:t>
                      </a:r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阳性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8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25.0%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Luminal A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21.9%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Luminal B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21.9%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TNBC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7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21.9%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667" marR="6667" marT="666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785" y="853440"/>
            <a:ext cx="2245995" cy="24669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88975" y="5005705"/>
            <a:ext cx="8037830" cy="914400"/>
          </a:xfrm>
          <a:prstGeom prst="rect">
            <a:avLst/>
          </a:prstGeom>
          <a:ln w="15875" cmpd="sng">
            <a:noFill/>
            <a:prstDash val="sysDash"/>
          </a:ln>
        </p:spPr>
        <p:txBody>
          <a:bodyPr vert="horz" wrap="square" lIns="91440" tIns="45720" rIns="91440" bIns="45720" rtlCol="0" anchor="ctr"/>
          <a:lstStyle/>
          <a:p>
            <a:pPr indent="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目前各组织类型、分子分型数据比例、分布合理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indent="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3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例未实验数据均为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IBC_NST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，是否需要更换其他类别？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4" descr="C:\Users\pengwei3\Desktop\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841458" y="285193"/>
            <a:ext cx="920750" cy="427427"/>
          </a:xfrm>
          <a:prstGeom prst="rect">
            <a:avLst/>
          </a:prstGeom>
        </p:spPr>
      </p:pic>
      <p:cxnSp>
        <p:nvCxnSpPr>
          <p:cNvPr id="10" name="直线连接符 15"/>
          <p:cNvCxnSpPr/>
          <p:nvPr/>
        </p:nvCxnSpPr>
        <p:spPr>
          <a:xfrm>
            <a:off x="390074" y="731527"/>
            <a:ext cx="11350280" cy="0"/>
          </a:xfrm>
          <a:prstGeom prst="line">
            <a:avLst/>
          </a:prstGeom>
          <a:ln>
            <a:solidFill>
              <a:srgbClr val="6001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7"/>
          <p:cNvSpPr txBox="1"/>
          <p:nvPr/>
        </p:nvSpPr>
        <p:spPr>
          <a:xfrm>
            <a:off x="312134" y="208597"/>
            <a:ext cx="9156384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Domain</a:t>
            </a:r>
            <a:r>
              <a:rPr lang="zh-CN" altLang="en-US" sz="3000" b="1" dirty="0">
                <a:solidFill>
                  <a:srgbClr val="6001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分析</a:t>
            </a:r>
            <a:endParaRPr lang="zh-CN" altLang="en-US" sz="3000" b="1" dirty="0">
              <a:solidFill>
                <a:srgbClr val="6001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8810" y="660400"/>
            <a:ext cx="10970895" cy="154686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CN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CellNeighbor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）：基于细胞邻域关系的聚类方法，通过考虑细胞之间的空间邻近性来识别细胞群体</a:t>
            </a:r>
            <a:endParaRPr lang="zh-CN" altLang="en-US" sz="1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  <a:p>
            <a:pPr marL="342900" lvl="0" indent="-34290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StereoMM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：图结构融合模型，能够整合基因表达、组织学图像和空间位置信息。通过引入注意力机制，增强模态间的信息交互，有助于准确识别空间域。</a:t>
            </a:r>
            <a:endParaRPr lang="zh-CN" altLang="en-US" sz="1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25" y="2249170"/>
            <a:ext cx="4223385" cy="4039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" y="2364740"/>
            <a:ext cx="1744345" cy="17729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" y="4493260"/>
            <a:ext cx="1638300" cy="16421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51505" y="1913255"/>
            <a:ext cx="6096000" cy="294005"/>
          </a:xfrm>
          <a:prstGeom prst="rect">
            <a:avLst/>
          </a:prstGeom>
          <a:ln w="15875" cmpd="sng">
            <a:noFill/>
            <a:prstDash val="sysDash"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indent="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CellNeighbor                               StereoMM</a:t>
            </a:r>
            <a:endParaRPr lang="en-US" altLang="zh-CN" sz="12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80630" y="2452370"/>
            <a:ext cx="4064000" cy="2367915"/>
          </a:xfrm>
          <a:prstGeom prst="rect">
            <a:avLst/>
          </a:prstGeom>
          <a:ln w="15875" cmpd="sng">
            <a:noFill/>
            <a:prstDash val="sysDash"/>
          </a:ln>
        </p:spPr>
        <p:txBody>
          <a:bodyPr vert="horz" wrap="square" lIns="91440" tIns="45720" rIns="91440" bIns="45720" rtlCol="0" anchor="ctr"/>
          <a:lstStyle/>
          <a:p>
            <a:pPr indent="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StereoMM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CellNeighbor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相比：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10000"/>
              </a:lnSpc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各个分类结果不混杂，个功能区域较为集中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10000"/>
              </a:lnSpc>
              <a:spcAft>
                <a:spcPts val="600"/>
              </a:spcAft>
              <a:buFont typeface="Wingdings" panose="05000000000000000000" charset="0"/>
              <a:buChar char="ü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能更好识别出结构特征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10000"/>
              </a:lnSpc>
              <a:spcAft>
                <a:spcPts val="600"/>
              </a:spcAft>
              <a:buFont typeface="Wingdings" panose="05000000000000000000" charset="0"/>
              <a:buChar char="ü"/>
            </a:pP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  <a:p>
            <a:pPr indent="0" algn="l">
              <a:lnSpc>
                <a:spcPct val="110000"/>
              </a:lnSpc>
              <a:spcAft>
                <a:spcPts val="600"/>
              </a:spcAft>
              <a:buFont typeface="Wingdings" panose="05000000000000000000" charset="0"/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目前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CN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流程可以完成多切片，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StereoMM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多切片在测试中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0" y="496570"/>
            <a:ext cx="2789555" cy="2795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45" y="3255010"/>
            <a:ext cx="3270250" cy="3060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-3109" t="-1579" r="9716" b="1579"/>
          <a:stretch>
            <a:fillRect/>
          </a:stretch>
        </p:blipFill>
        <p:spPr>
          <a:xfrm>
            <a:off x="429260" y="449580"/>
            <a:ext cx="2559685" cy="2741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" y="3249295"/>
            <a:ext cx="3164840" cy="2987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"/>
          <a:stretch>
            <a:fillRect/>
          </a:stretch>
        </p:blipFill>
        <p:spPr>
          <a:xfrm>
            <a:off x="6290310" y="483870"/>
            <a:ext cx="2536190" cy="2871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453" y="3259665"/>
            <a:ext cx="2950038" cy="29775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795" y="530860"/>
            <a:ext cx="2630170" cy="2772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50" y="3292475"/>
            <a:ext cx="3181350" cy="29603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19405" y="108585"/>
            <a:ext cx="5271770" cy="282575"/>
          </a:xfrm>
          <a:prstGeom prst="rect">
            <a:avLst/>
          </a:prstGeom>
          <a:ln w="15875" cmpd="sng">
            <a:noFill/>
            <a:prstDash val="sysDash"/>
          </a:ln>
        </p:spPr>
        <p:txBody>
          <a:bodyPr vert="horz" wrap="square" lIns="91440" tIns="45720" rIns="91440" bIns="45720" rtlCol="0" anchor="ctr"/>
          <a:lstStyle/>
          <a:p>
            <a:pPr indent="0" algn="l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乳腺癌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CN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分析示例如下，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StereoMM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  <a:sym typeface="Arial" panose="020B0604020202020204" pitchFamily="34" charset="0"/>
              </a:rPr>
              <a:t>正在分析中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250*120"/>
  <p:tag name="TABLE_ENDDRAG_RECT" val="221*89*250*120"/>
</p:tagLst>
</file>

<file path=ppt/tags/tag2.xml><?xml version="1.0" encoding="utf-8"?>
<p:tagLst xmlns:p="http://schemas.openxmlformats.org/presentationml/2006/main">
  <p:tag name="TABLE_ENDDRAG_ORIGIN_RECT" val="186*100"/>
  <p:tag name="TABLE_ENDDRAG_RECT" val="512*125*186*100"/>
</p:tagLst>
</file>

<file path=ppt/tags/tag3.xml><?xml version="1.0" encoding="utf-8"?>
<p:tagLst xmlns:p="http://schemas.openxmlformats.org/presentationml/2006/main">
  <p:tag name="COMMONDATA" val="eyJoZGlkIjoiYTc0ODY4MDBkYmFhYjI5MWNlNzJiZWNmOWUzNDQ3NjMifQ=="/>
  <p:tag name="RESOURCE_RECORD_KEY" val="{&quot;13&quot;:[4695713,4638192],&quot;29&quot;:[50000142,50000040,50000162,50052448,50000165,50000195,50000059,50049413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63000">
              <a:srgbClr val="A84DDD"/>
            </a:gs>
            <a:gs pos="0">
              <a:srgbClr val="5F0085"/>
            </a:gs>
          </a:gsLst>
          <a:lin ang="16200000" scaled="1"/>
          <a:tileRect/>
        </a:gradFill>
        <a:ln w="12700" cap="flat" cmpd="sng" algn="ctr">
          <a:noFill/>
          <a:prstDash val="solid"/>
          <a:miter lim="800000"/>
        </a:ln>
        <a:effectLst>
          <a:outerShdw blurRad="63500" dist="76200" dir="2700000" algn="tl" rotWithShape="0">
            <a:schemeClr val="accent1">
              <a:alpha val="20000"/>
            </a:schemeClr>
          </a:outerShdw>
        </a:effectLst>
      </a:spPr>
      <a:bodyPr wrap="square" rtlCol="0" anchor="ctr">
        <a:noAutofit/>
      </a:bodyPr>
      <a:lstStyle>
        <a:defPPr algn="ctr">
          <a:defRPr dirty="0">
            <a:latin typeface="思源黑体 CN Regular" panose="020B0500000000000000" pitchFamily="34" charset="-122"/>
            <a:ea typeface="思源黑体 CN Regular" panose="020B0500000000000000" pitchFamily="34" charset="-122"/>
            <a:sym typeface="思源黑体 CN Normal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ln w="15875" cmpd="sng">
          <a:solidFill>
            <a:schemeClr val="bg2">
              <a:lumMod val="75000"/>
            </a:schemeClr>
          </a:solidFill>
          <a:prstDash val="sysDash"/>
        </a:ln>
      </a:spPr>
      <a:bodyPr vert="horz" lIns="91440" tIns="45720" rIns="91440" bIns="45720" rtlCol="0" anchor="ctr"/>
      <a:lstStyle>
        <a:defPPr indent="0" algn="l">
          <a:lnSpc>
            <a:spcPct val="110000"/>
          </a:lnSpc>
          <a:spcAft>
            <a:spcPts val="600"/>
          </a:spcAft>
          <a:buFont typeface="Arial" panose="020B0604020202020204" pitchFamily="34" charset="0"/>
          <a:buNone/>
          <a:defRPr lang="zh-CN" altLang="en-US" sz="1400" dirty="0">
            <a:latin typeface="思源黑体 CN Normal" panose="020B0400000000000000" pitchFamily="34" charset="-122"/>
            <a:ea typeface="思源黑体 CN Normal" panose="020B0400000000000000" pitchFamily="34" charset="-122"/>
            <a:cs typeface="思源黑体 CN Normal" panose="020B0400000000000000" pitchFamily="34" charset="-122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61">
    <a:dk1>
      <a:srgbClr val="000000"/>
    </a:dk1>
    <a:lt1>
      <a:srgbClr val="FFFFFF"/>
    </a:lt1>
    <a:dk2>
      <a:srgbClr val="44546A"/>
    </a:dk2>
    <a:lt2>
      <a:srgbClr val="E7E6E6"/>
    </a:lt2>
    <a:accent1>
      <a:srgbClr val="EDB594"/>
    </a:accent1>
    <a:accent2>
      <a:srgbClr val="DE7A7F"/>
    </a:accent2>
    <a:accent3>
      <a:srgbClr val="B57086"/>
    </a:accent3>
    <a:accent4>
      <a:srgbClr val="695C7D"/>
    </a:accent4>
    <a:accent5>
      <a:srgbClr val="E7E1DF"/>
    </a:accent5>
    <a:accent6>
      <a:srgbClr val="E6C4B8"/>
    </a:accent6>
    <a:hlink>
      <a:srgbClr val="0026E5"/>
    </a:hlink>
    <a:folHlink>
      <a:srgbClr val="7E1FAD"/>
    </a:folHlink>
  </a:clrScheme>
  <a:fontScheme name="WPS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PS">
    <a:fillStyleLst>
      <a:solidFill>
        <a:schemeClr val="phClr"/>
      </a:solidFill>
      <a:gradFill>
        <a:gsLst>
          <a:gs pos="0">
            <a:schemeClr val="phClr">
              <a:lumOff val="17500"/>
            </a:schemeClr>
          </a:gs>
          <a:gs pos="100000">
            <a:schemeClr val="phClr"/>
          </a:gs>
        </a:gsLst>
        <a:lin ang="2700000" scaled="0"/>
      </a:gradFill>
      <a:gradFill>
        <a:gsLst>
          <a:gs pos="0">
            <a:schemeClr val="phClr">
              <a:hueOff val="-2520000"/>
            </a:schemeClr>
          </a:gs>
          <a:gs pos="100000">
            <a:schemeClr val="phClr"/>
          </a:gs>
        </a:gsLst>
        <a:lin ang="27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gradFill>
          <a:gsLst>
            <a:gs pos="0">
              <a:schemeClr val="phClr">
                <a:hueOff val="-4200000"/>
              </a:schemeClr>
            </a:gs>
            <a:gs pos="100000">
              <a:schemeClr val="phClr"/>
            </a:gs>
          </a:gsLst>
          <a:lin ang="2700000" scaled="1"/>
        </a:gradFill>
        <a:prstDash val="solid"/>
        <a:miter lim="800000"/>
      </a:ln>
    </a:lnStyleLst>
    <a:effectStyleLst>
      <a:effectStyle>
        <a:effectLst>
          <a:outerShdw blurRad="101600" dist="50800" dir="5400000" algn="ctr" rotWithShape="0">
            <a:schemeClr val="phClr">
              <a:alpha val="60000"/>
            </a:schemeClr>
          </a:outerShdw>
        </a:effectLst>
      </a:effectStyle>
      <a:effectStyle>
        <a:effectLst>
          <a:reflection stA="50000" endA="300" endPos="40000" dist="25400" dir="5400000" sy="-100000" algn="bl" rotWithShape="0"/>
        </a:effectLst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3595</Words>
  <Application>WPS 演示</Application>
  <PresentationFormat>宽屏</PresentationFormat>
  <Paragraphs>954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思源黑体 CN Regular</vt:lpstr>
      <vt:lpstr>思源黑体 CN Normal</vt:lpstr>
      <vt:lpstr>Century Gothic</vt:lpstr>
      <vt:lpstr>微软雅黑</vt:lpstr>
      <vt:lpstr>Calibri</vt:lpstr>
      <vt:lpstr>思源黑体 Heavy</vt:lpstr>
      <vt:lpstr>黑体</vt:lpstr>
      <vt:lpstr>思源黑体 Regular</vt:lpstr>
      <vt:lpstr>等线</vt:lpstr>
      <vt:lpstr>Wingdings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彭卫3(Wei Peng)</dc:creator>
  <cp:lastModifiedBy>闫雨童</cp:lastModifiedBy>
  <cp:revision>526</cp:revision>
  <dcterms:created xsi:type="dcterms:W3CDTF">2022-01-04T08:48:00Z</dcterms:created>
  <dcterms:modified xsi:type="dcterms:W3CDTF">2025-05-13T05:17:59Z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DADF5D5358924B82AD4721B2A5C7702A_13</vt:lpwstr>
  </property>
  <property fmtid="{D5CDD505-2E9C-101B-9397-08002B2CF9AE}" pid="3" name="KSOProductBuildVer">
    <vt:lpwstr>2052-12.1.0.20305</vt:lpwstr>
  </property>
</Properties>
</file>